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9"/>
  </p:notesMasterIdLst>
  <p:sldIdLst>
    <p:sldId id="321" r:id="rId2"/>
    <p:sldId id="257" r:id="rId3"/>
    <p:sldId id="323" r:id="rId4"/>
    <p:sldId id="258" r:id="rId5"/>
    <p:sldId id="299" r:id="rId6"/>
    <p:sldId id="259" r:id="rId7"/>
    <p:sldId id="322" r:id="rId8"/>
    <p:sldId id="261" r:id="rId9"/>
    <p:sldId id="262" r:id="rId10"/>
    <p:sldId id="269" r:id="rId11"/>
    <p:sldId id="263" r:id="rId12"/>
    <p:sldId id="300" r:id="rId13"/>
    <p:sldId id="265" r:id="rId14"/>
    <p:sldId id="270" r:id="rId15"/>
    <p:sldId id="268" r:id="rId16"/>
    <p:sldId id="301" r:id="rId17"/>
    <p:sldId id="305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9F79B-6F21-4E44-8A47-78FF537BAE3A}" type="datetimeFigureOut">
              <a:rPr lang="en-US" smtClean="0"/>
              <a:pPr/>
              <a:t>25-Nov-14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01E01-FA64-4DE8-AE4E-1E32FD387A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46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1E01-FA64-4DE8-AE4E-1E32FD387A8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1E01-FA64-4DE8-AE4E-1E32FD387A8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RS" smtClean="0"/>
              <a:t>УУ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01E01-FA64-4DE8-AE4E-1E32FD387A8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05233CA-4572-455B-BA4E-8A89214E0C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ACABAA-62B4-4929-8B4D-2043473F8C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001D7-C668-456B-8DAD-5C6697AE9E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8FA19C-1E25-49FD-BFF5-1952FDE85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C335EE5-071D-464F-BB4B-EEE226A9E2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E4AF22C-43BC-4424-8FBD-02B425A833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F0702B1-BA0C-4F12-A4F1-E021ACB00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995261-8891-4694-ADB9-D2B818D891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AD7F69-1F71-4D15-BDE0-C80C7E7B28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4BCDDAA-82C0-4BAD-8471-6B693ACEBF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A86CD53-4429-426F-A39B-494337A6D5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3FE1A55-6E6F-4781-BAB8-1D2E0634F5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315200" cy="1154097"/>
          </a:xfrm>
        </p:spPr>
        <p:txBody>
          <a:bodyPr/>
          <a:lstStyle/>
          <a:p>
            <a:pPr algn="ctr"/>
            <a:r>
              <a:rPr lang="sr-Cyrl-RS" dirty="0" smtClean="0"/>
              <a:t>УЧЕЊЕ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69833"/>
            <a:ext cx="7315200" cy="1192567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sr-Cyrl-RS" dirty="0" smtClean="0"/>
              <a:t>Појам, процес, врсте учења, </a:t>
            </a:r>
            <a:endParaRPr lang="en-US" dirty="0" smtClean="0"/>
          </a:p>
          <a:p>
            <a:pPr marL="45720" indent="0" algn="ctr">
              <a:buNone/>
            </a:pPr>
            <a:r>
              <a:rPr lang="sr-Cyrl-RS" dirty="0" smtClean="0"/>
              <a:t>теорије </a:t>
            </a:r>
            <a:r>
              <a:rPr lang="sr-Cyrl-RS" dirty="0" smtClean="0"/>
              <a:t>и трансфер учења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9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315200" cy="1154097"/>
          </a:xfrm>
        </p:spPr>
        <p:txBody>
          <a:bodyPr>
            <a:noAutofit/>
          </a:bodyPr>
          <a:lstStyle/>
          <a:p>
            <a:pPr algn="ctr"/>
            <a:r>
              <a:rPr lang="sr-Cyrl-RS" sz="3600" smtClean="0"/>
              <a:t>ЕМОЦИОНАЛНО УСЛОВЉАВАЊЕ</a:t>
            </a:r>
            <a:endParaRPr lang="en-US" sz="36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848600" cy="4495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sr-Cyrl-CS" sz="3100" b="1" dirty="0" smtClean="0"/>
              <a:t>Одлике емоционалног условљавања: </a:t>
            </a:r>
          </a:p>
          <a:p>
            <a:pPr>
              <a:lnSpc>
                <a:spcPct val="90000"/>
              </a:lnSpc>
            </a:pPr>
            <a:r>
              <a:rPr lang="sr-Cyrl-CS" i="1" dirty="0" smtClean="0"/>
              <a:t>брзо </a:t>
            </a:r>
            <a:r>
              <a:rPr lang="sr-Cyrl-CS" i="1" dirty="0"/>
              <a:t>се </a:t>
            </a:r>
            <a:r>
              <a:rPr lang="sr-Cyrl-CS" i="1" dirty="0" smtClean="0"/>
              <a:t>стиче</a:t>
            </a:r>
          </a:p>
          <a:p>
            <a:pPr>
              <a:lnSpc>
                <a:spcPct val="90000"/>
              </a:lnSpc>
            </a:pPr>
            <a:r>
              <a:rPr lang="sr-Cyrl-CS" i="1" dirty="0" smtClean="0"/>
              <a:t>лако </a:t>
            </a:r>
            <a:r>
              <a:rPr lang="sr-Cyrl-CS" i="1" dirty="0"/>
              <a:t>се генерализује на сличне </a:t>
            </a:r>
            <a:r>
              <a:rPr lang="sr-Cyrl-CS" i="1" dirty="0" smtClean="0"/>
              <a:t>ситуације</a:t>
            </a:r>
          </a:p>
          <a:p>
            <a:pPr>
              <a:lnSpc>
                <a:spcPct val="90000"/>
              </a:lnSpc>
            </a:pPr>
            <a:r>
              <a:rPr lang="sr-Cyrl-CS" i="1" dirty="0" smtClean="0"/>
              <a:t>тешко </a:t>
            </a:r>
            <a:r>
              <a:rPr lang="sr-Cyrl-CS" i="1" dirty="0"/>
              <a:t>се гаси</a:t>
            </a:r>
          </a:p>
          <a:p>
            <a:pPr>
              <a:lnSpc>
                <a:spcPct val="90000"/>
              </a:lnSpc>
            </a:pPr>
            <a:endParaRPr lang="sr-Cyrl-CS" b="1" dirty="0" smtClean="0"/>
          </a:p>
          <a:p>
            <a:pPr>
              <a:lnSpc>
                <a:spcPct val="90000"/>
              </a:lnSpc>
            </a:pPr>
            <a:r>
              <a:rPr lang="sr-Cyrl-CS" b="1" dirty="0" smtClean="0"/>
              <a:t>Пример</a:t>
            </a:r>
            <a:r>
              <a:rPr lang="sr-Cyrl-CS" b="1" dirty="0"/>
              <a:t>: </a:t>
            </a:r>
            <a:r>
              <a:rPr lang="sr-Cyrl-CS" dirty="0" smtClean="0"/>
              <a:t>експеримент Вотсона и Рајнерове (1920) </a:t>
            </a:r>
            <a:r>
              <a:rPr lang="sr-Cyrl-CS" dirty="0"/>
              <a:t>с малим </a:t>
            </a:r>
            <a:r>
              <a:rPr lang="sr-Cyrl-CS" dirty="0" smtClean="0"/>
              <a:t>Албертом и белим пацовом.</a:t>
            </a:r>
            <a:endParaRPr lang="sr-Cyrl-CS" dirty="0"/>
          </a:p>
          <a:p>
            <a:pPr>
              <a:lnSpc>
                <a:spcPct val="90000"/>
              </a:lnSpc>
            </a:pPr>
            <a:r>
              <a:rPr lang="sr-Cyrl-CS" b="1" dirty="0"/>
              <a:t>Значај у свакодневном животу: </a:t>
            </a:r>
            <a:r>
              <a:rPr lang="sr-Cyrl-CS" dirty="0"/>
              <a:t>неутралне дражи присутне у току јављања неке емоције везују се за ту емоцију. Када се касније појаве </a:t>
            </a:r>
            <a:r>
              <a:rPr lang="sr-Cyrl-CS" dirty="0" smtClean="0"/>
              <a:t>саме те </a:t>
            </a:r>
            <a:r>
              <a:rPr lang="sr-Cyrl-CS" dirty="0"/>
              <a:t>дражи оне теже да изазову асоцирану </a:t>
            </a:r>
            <a:r>
              <a:rPr lang="sr-Cyrl-CS" dirty="0" smtClean="0"/>
              <a:t>емоцију.</a:t>
            </a:r>
            <a:endParaRPr lang="ru-RU" dirty="0" smtClean="0"/>
          </a:p>
          <a:p>
            <a:pPr>
              <a:lnSpc>
                <a:spcPct val="90000"/>
              </a:lnSpc>
            </a:pPr>
            <a:r>
              <a:rPr lang="ru-RU" dirty="0" smtClean="0"/>
              <a:t>Тако настају: </a:t>
            </a:r>
            <a:r>
              <a:rPr lang="ru-RU" b="1" dirty="0" smtClean="0"/>
              <a:t>фобије, аверзије, симпатије/антипатије </a:t>
            </a:r>
            <a:r>
              <a:rPr lang="ru-RU" dirty="0" smtClean="0"/>
              <a:t>и друге ирационалне емоционалне реакције</a:t>
            </a:r>
            <a:r>
              <a:rPr lang="ru-RU" b="1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ru-RU" b="1" dirty="0" smtClean="0"/>
              <a:t>Научена беспомоћност </a:t>
            </a:r>
            <a:r>
              <a:rPr lang="ru-RU" dirty="0" smtClean="0"/>
              <a:t>– учење да се не реагује </a:t>
            </a:r>
            <a:r>
              <a:rPr lang="ru-RU" dirty="0" smtClean="0"/>
              <a:t>активно и сврсисходно </a:t>
            </a:r>
            <a:r>
              <a:rPr lang="ru-RU" dirty="0" smtClean="0"/>
              <a:t>на штетне ситуације.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sz="4000" smtClean="0"/>
              <a:t>ИНСТРУМЕНТАЛНО УЧЕЊЕ:</a:t>
            </a:r>
            <a:br>
              <a:rPr lang="sr-Cyrl-CS" sz="4000" smtClean="0"/>
            </a:br>
            <a:r>
              <a:rPr lang="sr-Cyrl-CS" sz="3100" smtClean="0"/>
              <a:t>Учење путем покушаја и погрешака</a:t>
            </a:r>
            <a:r>
              <a:rPr lang="sr-Cyrl-CS" sz="4000" smtClean="0"/>
              <a:t/>
            </a:r>
            <a:br>
              <a:rPr lang="sr-Cyrl-CS" sz="4000" smtClean="0"/>
            </a:br>
            <a:endParaRPr lang="en-US" sz="3200"/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2365" y="2819400"/>
            <a:ext cx="3594318" cy="280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495800" y="1905000"/>
            <a:ext cx="4343400" cy="419100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Инструментално условљавање </a:t>
            </a:r>
            <a:r>
              <a:rPr lang="ru-RU" dirty="0" smtClean="0"/>
              <a:t>је облик учења у коме само понашање организма представља средство (инструмент) долажења до циља тј. до награђујуће последице или избегавања непријатне.</a:t>
            </a:r>
            <a:endParaRPr lang="sr-Cyrl-CS" dirty="0" smtClean="0"/>
          </a:p>
          <a:p>
            <a:r>
              <a:rPr lang="sr-Cyrl-CS" i="1" dirty="0" smtClean="0"/>
              <a:t>Закон ефекта</a:t>
            </a:r>
            <a:r>
              <a:rPr lang="sr-Cyrl-CS" dirty="0" smtClean="0"/>
              <a:t>: понашање која доводи до </a:t>
            </a:r>
            <a:r>
              <a:rPr lang="sr-Cyrl-CS" i="1" dirty="0" smtClean="0"/>
              <a:t>поткрепљења</a:t>
            </a:r>
            <a:r>
              <a:rPr lang="sr-Cyrl-CS" dirty="0" smtClean="0"/>
              <a:t> (награђујећег ефекта) учвршћује се, а оно које не доводи слаби или се елиминише.</a:t>
            </a:r>
          </a:p>
          <a:p>
            <a:r>
              <a:rPr lang="sr-Cyrl-CS" dirty="0" smtClean="0"/>
              <a:t>Потребан је већи број понављања (поступност учења)</a:t>
            </a:r>
          </a:p>
          <a:p>
            <a:r>
              <a:rPr lang="sr-Cyrl-CS" dirty="0" smtClean="0"/>
              <a:t>Код овог учења не учествују виши сазнајни </a:t>
            </a:r>
            <a:r>
              <a:rPr lang="sr-Cyrl-CS" dirty="0" smtClean="0"/>
              <a:t>процеси, па се назива још и </a:t>
            </a:r>
            <a:r>
              <a:rPr lang="sr-Cyrl-CS" b="1" i="1" dirty="0" smtClean="0"/>
              <a:t>учење путем слепих покушаја и случајних успеха.</a:t>
            </a:r>
            <a:endParaRPr lang="en-US" b="1" i="1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533400" y="18288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sr-Cyrl-RS" sz="1400" i="1" dirty="0" smtClean="0"/>
          </a:p>
          <a:p>
            <a:r>
              <a:rPr lang="sr-Cyrl-RS" sz="1400" i="1" dirty="0" smtClean="0"/>
              <a:t>Торндајкови </a:t>
            </a:r>
            <a:r>
              <a:rPr lang="sr-Cyrl-RS" sz="1400" i="1" dirty="0" smtClean="0"/>
              <a:t>експерименти са мачком која </a:t>
            </a:r>
            <a:endParaRPr lang="sr-Cyrl-RS" sz="1400" i="1" dirty="0"/>
          </a:p>
          <a:p>
            <a:r>
              <a:rPr lang="sr-Cyrl-RS" sz="1400" i="1" dirty="0" smtClean="0"/>
              <a:t>учи </a:t>
            </a:r>
            <a:r>
              <a:rPr lang="sr-Cyrl-RS" sz="1400" i="1" dirty="0" smtClean="0"/>
              <a:t>путем покушаја и погрешака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smtClean="0"/>
              <a:t>ИНСТРУМЕНТАЛНО УЧЕЊЕ:</a:t>
            </a:r>
            <a:r>
              <a:rPr lang="sr-Cyrl-CS" sz="4800" smtClean="0"/>
              <a:t/>
            </a:r>
            <a:br>
              <a:rPr lang="sr-Cyrl-CS" sz="4800" smtClean="0"/>
            </a:br>
            <a:r>
              <a:rPr lang="sr-Cyrl-CS" sz="3100" smtClean="0"/>
              <a:t>Оперантно учење</a:t>
            </a:r>
            <a:endParaRPr lang="en-US" sz="31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3360" cy="4724400"/>
          </a:xfrm>
        </p:spPr>
        <p:txBody>
          <a:bodyPr>
            <a:normAutofit fontScale="62500" lnSpcReduction="20000"/>
          </a:bodyPr>
          <a:lstStyle/>
          <a:p>
            <a:r>
              <a:rPr lang="sr-Cyrl-RS" dirty="0" smtClean="0"/>
              <a:t>Скинерови експерименти са учењем голубова и пацова.</a:t>
            </a:r>
          </a:p>
          <a:p>
            <a:endParaRPr lang="ru-RU" b="1" dirty="0" smtClean="0"/>
          </a:p>
          <a:p>
            <a:r>
              <a:rPr lang="ru-RU" b="1" dirty="0" smtClean="0"/>
              <a:t>Оперантно </a:t>
            </a:r>
            <a:r>
              <a:rPr lang="ru-RU" b="1" dirty="0"/>
              <a:t>условљавање </a:t>
            </a:r>
            <a:r>
              <a:rPr lang="ru-RU" dirty="0"/>
              <a:t>– облик условљавања код којег организам спонтано емитује и неку операцију која доводи до задовољења потребе, чиме се та операција учвршћује</a:t>
            </a:r>
            <a:r>
              <a:rPr lang="en-US" dirty="0"/>
              <a:t>.</a:t>
            </a:r>
            <a:endParaRPr lang="sr-Cyrl-RS" dirty="0"/>
          </a:p>
          <a:p>
            <a:r>
              <a:rPr lang="sr-Cyrl-RS" i="1" dirty="0"/>
              <a:t>Режими поткрепљења </a:t>
            </a:r>
            <a:r>
              <a:rPr lang="sr-Cyrl-RS" dirty="0"/>
              <a:t>(парцијално, неправилно)</a:t>
            </a:r>
            <a:endParaRPr lang="en-US" dirty="0"/>
          </a:p>
          <a:p>
            <a:r>
              <a:rPr lang="sr-Cyrl-RS" dirty="0" smtClean="0"/>
              <a:t>Када су награде ретке и непредвидљиве, тада се научена реакција најтеже гаси. Ово објашњава снагу коцкарског понашања и отпорност на гашење.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752600"/>
            <a:ext cx="3962400" cy="4572000"/>
          </a:xfrm>
        </p:spPr>
        <p:txBody>
          <a:bodyPr>
            <a:normAutofit fontScale="62500" lnSpcReduction="20000"/>
          </a:bodyPr>
          <a:lstStyle/>
          <a:p>
            <a:endParaRPr lang="sr-Cyrl-RS" i="1" dirty="0" smtClean="0"/>
          </a:p>
          <a:p>
            <a:endParaRPr lang="sr-Cyrl-RS" i="1" dirty="0"/>
          </a:p>
          <a:p>
            <a:endParaRPr lang="sr-Cyrl-RS" i="1" dirty="0" smtClean="0"/>
          </a:p>
          <a:p>
            <a:endParaRPr lang="sr-Cyrl-RS" i="1" dirty="0"/>
          </a:p>
          <a:p>
            <a:endParaRPr lang="sr-Cyrl-RS" i="1" dirty="0" smtClean="0"/>
          </a:p>
          <a:p>
            <a:endParaRPr lang="sr-Cyrl-RS" i="1" dirty="0"/>
          </a:p>
          <a:p>
            <a:endParaRPr lang="sr-Cyrl-RS" i="1" dirty="0" smtClean="0"/>
          </a:p>
          <a:p>
            <a:endParaRPr lang="sr-Cyrl-RS" i="1" dirty="0" smtClean="0"/>
          </a:p>
          <a:p>
            <a:endParaRPr lang="sr-Cyrl-RS" i="1" dirty="0"/>
          </a:p>
          <a:p>
            <a:endParaRPr lang="sr-Cyrl-RS" i="1" dirty="0" smtClean="0"/>
          </a:p>
          <a:p>
            <a:r>
              <a:rPr lang="sr-Cyrl-RS" i="1" dirty="0" smtClean="0"/>
              <a:t>Значај </a:t>
            </a:r>
            <a:r>
              <a:rPr lang="sr-Cyrl-RS" b="1" i="1" dirty="0" smtClean="0"/>
              <a:t>учења поткрепљењем</a:t>
            </a:r>
            <a:r>
              <a:rPr lang="sr-Cyrl-RS" dirty="0" smtClean="0"/>
              <a:t>: </a:t>
            </a:r>
            <a:r>
              <a:rPr lang="ru-RU" dirty="0" smtClean="0"/>
              <a:t>васпитачи путем награда и казни настоје да код деце развију пожељне облике понашања, а друге да елиминишу.</a:t>
            </a:r>
          </a:p>
          <a:p>
            <a:r>
              <a:rPr lang="sr-Cyrl-RS" dirty="0" smtClean="0"/>
              <a:t>Предности </a:t>
            </a:r>
            <a:r>
              <a:rPr lang="sr-Cyrl-RS" i="1" dirty="0" smtClean="0"/>
              <a:t>награђивања</a:t>
            </a:r>
            <a:r>
              <a:rPr lang="en-US" dirty="0" smtClean="0"/>
              <a:t> </a:t>
            </a:r>
            <a:r>
              <a:rPr lang="sr-Cyrl-RS" dirty="0" smtClean="0"/>
              <a:t>над </a:t>
            </a:r>
            <a:r>
              <a:rPr lang="sr-Cyrl-RS" i="1" dirty="0" smtClean="0"/>
              <a:t>кажњавањем</a:t>
            </a:r>
            <a:r>
              <a:rPr lang="sr-Cyrl-RS" dirty="0" smtClean="0"/>
              <a:t>.</a:t>
            </a:r>
          </a:p>
          <a:p>
            <a:r>
              <a:rPr lang="sr-Cyrl-RS" i="1" dirty="0"/>
              <a:t>Класично </a:t>
            </a:r>
            <a:r>
              <a:rPr lang="sr-Cyrl-RS" dirty="0"/>
              <a:t>и </a:t>
            </a:r>
            <a:r>
              <a:rPr lang="sr-Cyrl-RS" i="1" dirty="0"/>
              <a:t>инструментално условљавање</a:t>
            </a:r>
            <a:r>
              <a:rPr lang="sr-Cyrl-RS" dirty="0"/>
              <a:t> – разлике.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600200"/>
            <a:ext cx="2362200" cy="231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315200" cy="1154097"/>
          </a:xfrm>
        </p:spPr>
        <p:txBody>
          <a:bodyPr/>
          <a:lstStyle/>
          <a:p>
            <a:pPr algn="ctr"/>
            <a:r>
              <a:rPr lang="sr-Cyrl-CS" sz="4800" dirty="0"/>
              <a:t>      </a:t>
            </a:r>
            <a:r>
              <a:rPr lang="sr-Cyrl-CS" dirty="0" smtClean="0"/>
              <a:t>УЧЕЊЕ УВИЂАЊЕМ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None/>
            </a:pPr>
            <a:r>
              <a:rPr lang="sr-Cyrl-CS" sz="3200" b="1"/>
              <a:t>   </a:t>
            </a:r>
          </a:p>
          <a:p>
            <a:endParaRPr lang="en-US" sz="3200" b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76400"/>
            <a:ext cx="4038600" cy="47244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None/>
            </a:pPr>
            <a:r>
              <a:rPr lang="sr-Cyrl-CS" b="1" dirty="0" smtClean="0"/>
              <a:t>Одлике учења увиђањем:</a:t>
            </a:r>
          </a:p>
          <a:p>
            <a:pPr lvl="1"/>
            <a:r>
              <a:rPr lang="sr-Cyrl-CS" dirty="0" smtClean="0"/>
              <a:t>После неуспешних покушаја, до решења се долази </a:t>
            </a:r>
            <a:r>
              <a:rPr lang="sr-Cyrl-CS" i="1" dirty="0" smtClean="0"/>
              <a:t>нагло</a:t>
            </a:r>
            <a:r>
              <a:rPr lang="sr-Cyrl-CS" dirty="0" smtClean="0"/>
              <a:t>, из једног покушаја </a:t>
            </a:r>
            <a:r>
              <a:rPr lang="sr-Cyrl-CS" dirty="0" smtClean="0"/>
              <a:t>( </a:t>
            </a:r>
            <a:r>
              <a:rPr lang="sr-Cyrl-CS" dirty="0" smtClean="0"/>
              <a:t>мишљењем се увиђају односи између средства и циља)</a:t>
            </a:r>
          </a:p>
          <a:p>
            <a:pPr lvl="1"/>
            <a:r>
              <a:rPr lang="ru-RU" i="1" dirty="0" smtClean="0"/>
              <a:t>Скоковито</a:t>
            </a:r>
            <a:r>
              <a:rPr lang="ru-RU" dirty="0" smtClean="0"/>
              <a:t>, када се нађе решење, онда се у </a:t>
            </a:r>
            <a:r>
              <a:rPr lang="ru-RU" dirty="0" smtClean="0"/>
              <a:t>истој проблем ситуацији следећи пут иде се до решења директно, </a:t>
            </a:r>
            <a:r>
              <a:rPr lang="sr-Cyrl-CS" dirty="0" smtClean="0"/>
              <a:t>неуспешни одговори се не понављају </a:t>
            </a:r>
          </a:p>
          <a:p>
            <a:pPr lvl="1"/>
            <a:r>
              <a:rPr lang="sr-Cyrl-CS" dirty="0" smtClean="0"/>
              <a:t>Начин долажења до решења преноси се и на сличне ситуације</a:t>
            </a:r>
          </a:p>
          <a:p>
            <a:r>
              <a:rPr lang="ru-RU" dirty="0" smtClean="0"/>
              <a:t>Када човек изненада дође до решења мишљењем, њему се лице озари и он има „</a:t>
            </a:r>
            <a:r>
              <a:rPr lang="ru-RU" i="1" dirty="0" smtClean="0"/>
              <a:t>аха доживљај</a:t>
            </a:r>
            <a:r>
              <a:rPr lang="ru-RU" dirty="0" smtClean="0"/>
              <a:t>“.</a:t>
            </a:r>
            <a:endParaRPr lang="sr-Cyrl-CS" dirty="0" smtClean="0"/>
          </a:p>
          <a:p>
            <a:endParaRPr lang="sr-Cyrl-C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1752600"/>
            <a:ext cx="4191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Келерови експерименти са учењем антропоидних мајмуна</a:t>
            </a:r>
          </a:p>
          <a:p>
            <a:endParaRPr lang="ru-RU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Учење увиђањем </a:t>
            </a:r>
            <a:r>
              <a:rPr lang="ru-RU" dirty="0" smtClean="0"/>
              <a:t>је највиши, најсложенији облик учења, који почива на интелигентном решавању проблема путем увиђања битних односа у проблем ситуацији.</a:t>
            </a:r>
            <a:endParaRPr lang="en-US" dirty="0"/>
          </a:p>
        </p:txBody>
      </p:sp>
      <p:pic>
        <p:nvPicPr>
          <p:cNvPr id="14" name="Picture 5" descr="SultanMakesT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3" r="-9280"/>
          <a:stretch>
            <a:fillRect/>
          </a:stretch>
        </p:blipFill>
        <p:spPr bwMode="auto">
          <a:xfrm>
            <a:off x="838200" y="2438400"/>
            <a:ext cx="2819400" cy="209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315200" cy="1154097"/>
          </a:xfrm>
        </p:spPr>
        <p:txBody>
          <a:bodyPr>
            <a:noAutofit/>
          </a:bodyPr>
          <a:lstStyle/>
          <a:p>
            <a:pPr algn="ctr"/>
            <a:r>
              <a:rPr lang="sr-Cyrl-CS" smtClean="0"/>
              <a:t>УЧЕЊЕ ПО МОДЕЛУ </a:t>
            </a:r>
            <a:r>
              <a:rPr lang="sr-Cyrl-CS" sz="3600" smtClean="0"/>
              <a:t>(УГЛЕДАЊЕМ НА УЗОР)</a:t>
            </a:r>
            <a:endParaRPr lang="en-US" sz="3600"/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676400"/>
            <a:ext cx="4251960" cy="4660392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None/>
            </a:pPr>
            <a:r>
              <a:rPr lang="sr-Cyrl-CS" dirty="0" smtClean="0"/>
              <a:t> </a:t>
            </a:r>
            <a:r>
              <a:rPr lang="sr-Cyrl-RS" b="1" dirty="0" smtClean="0"/>
              <a:t> </a:t>
            </a:r>
            <a:r>
              <a:rPr lang="ru-RU" sz="4000" b="1" dirty="0"/>
              <a:t>Учење по моделу </a:t>
            </a:r>
            <a:r>
              <a:rPr lang="ru-RU" sz="4000" dirty="0"/>
              <a:t>– облик социјалног учења заснован искључиво на </a:t>
            </a:r>
            <a:r>
              <a:rPr lang="ru-RU" sz="4000" i="1" dirty="0"/>
              <a:t>посматрању </a:t>
            </a:r>
            <a:r>
              <a:rPr lang="ru-RU" sz="4000" dirty="0"/>
              <a:t>онога шта чини узор од којег се учи понашање и његове последице,  а </a:t>
            </a:r>
            <a:r>
              <a:rPr lang="ru-RU" sz="4000" i="1" dirty="0"/>
              <a:t>без покушаја извођења понашања</a:t>
            </a:r>
            <a:r>
              <a:rPr lang="ru-RU" sz="4000" dirty="0"/>
              <a:t> и </a:t>
            </a:r>
            <a:r>
              <a:rPr lang="ru-RU" sz="4000" i="1" dirty="0"/>
              <a:t>без поткрепљења</a:t>
            </a:r>
            <a:r>
              <a:rPr lang="ru-RU" sz="4000" dirty="0"/>
              <a:t>.</a:t>
            </a:r>
          </a:p>
          <a:p>
            <a:r>
              <a:rPr lang="ru-RU" sz="4000" dirty="0"/>
              <a:t>Код овог учења важни су </a:t>
            </a:r>
            <a:r>
              <a:rPr lang="ru-RU" sz="4000" i="1" dirty="0"/>
              <a:t>когнитивни </a:t>
            </a:r>
            <a:r>
              <a:rPr lang="sr-Cyrl-RS" sz="4000" i="1" dirty="0"/>
              <a:t>процеси </a:t>
            </a:r>
            <a:r>
              <a:rPr lang="sr-Cyrl-RS" sz="4000" dirty="0"/>
              <a:t>разумевања смисла и процене ефеката одређених активности.</a:t>
            </a:r>
          </a:p>
          <a:p>
            <a:pPr>
              <a:buFont typeface="Wingdings" pitchFamily="2" charset="2"/>
              <a:buNone/>
            </a:pP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81728" y="1600200"/>
            <a:ext cx="4081272" cy="473868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sr-Cyrl-RS" dirty="0" smtClean="0"/>
          </a:p>
          <a:p>
            <a:r>
              <a:rPr lang="sr-Cyrl-RS" sz="4400" b="1" dirty="0"/>
              <a:t>Одлике учења по моделу:</a:t>
            </a:r>
          </a:p>
          <a:p>
            <a:r>
              <a:rPr lang="sr-Cyrl-CS" sz="4000" b="1" i="1" dirty="0"/>
              <a:t>Стичу се нова </a:t>
            </a:r>
            <a:r>
              <a:rPr lang="sr-Cyrl-CS" sz="4000" b="1" i="1" dirty="0" smtClean="0"/>
              <a:t>понашања</a:t>
            </a:r>
          </a:p>
          <a:p>
            <a:r>
              <a:rPr lang="sr-Cyrl-CS" sz="4000" b="1" i="1" dirty="0" smtClean="0"/>
              <a:t>Нема </a:t>
            </a:r>
            <a:r>
              <a:rPr lang="sr-Cyrl-CS" sz="4000" b="1" i="1" dirty="0"/>
              <a:t>директног поткрепљења</a:t>
            </a:r>
          </a:p>
          <a:p>
            <a:r>
              <a:rPr lang="sr-Cyrl-CS" sz="4000" b="1" i="1" dirty="0"/>
              <a:t>Учи се брзо и </a:t>
            </a:r>
            <a:r>
              <a:rPr lang="sr-Cyrl-CS" sz="4000" b="1" i="1" dirty="0" smtClean="0"/>
              <a:t>спонтано, без намере</a:t>
            </a:r>
          </a:p>
          <a:p>
            <a:r>
              <a:rPr lang="sr-Cyrl-CS" sz="4000" b="1" i="1" dirty="0" smtClean="0"/>
              <a:t>Научена понашања трају дуго</a:t>
            </a:r>
            <a:endParaRPr lang="sr-Cyrl-CS" sz="4000" b="1" i="1" dirty="0"/>
          </a:p>
          <a:p>
            <a:r>
              <a:rPr lang="sr-Cyrl-CS" sz="4000" i="1" dirty="0"/>
              <a:t>Мора да буде </a:t>
            </a:r>
            <a:r>
              <a:rPr lang="sr-Cyrl-CS" sz="4000" b="1" i="1" dirty="0"/>
              <a:t>развијена способност имитирања </a:t>
            </a:r>
            <a:r>
              <a:rPr lang="sr-Cyrl-CS" sz="4000" i="1" dirty="0"/>
              <a:t>и</a:t>
            </a:r>
            <a:r>
              <a:rPr lang="sr-Cyrl-CS" sz="4000" b="1" i="1" dirty="0"/>
              <a:t> мотивисаност </a:t>
            </a:r>
            <a:r>
              <a:rPr lang="sr-Cyrl-CS" sz="4000" i="1" dirty="0"/>
              <a:t>за учење</a:t>
            </a:r>
          </a:p>
          <a:p>
            <a:r>
              <a:rPr lang="sr-Cyrl-CS" sz="4000" b="1" i="1" dirty="0"/>
              <a:t>Узори су значајне особе </a:t>
            </a:r>
            <a:r>
              <a:rPr lang="sr-Cyrl-CS" sz="4000" dirty="0"/>
              <a:t>(родитељи, васпитачи, учитељи, </a:t>
            </a:r>
            <a:r>
              <a:rPr lang="sr-Cyrl-CS" sz="4000" dirty="0" smtClean="0"/>
              <a:t>ауторитети</a:t>
            </a:r>
            <a:r>
              <a:rPr lang="sr-Cyrl-CS" sz="4000" dirty="0"/>
              <a:t>)</a:t>
            </a:r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315200" cy="1154097"/>
          </a:xfrm>
        </p:spPr>
        <p:txBody>
          <a:bodyPr/>
          <a:lstStyle/>
          <a:p>
            <a:pPr algn="ctr"/>
            <a:r>
              <a:rPr lang="sr-Cyrl-CS" sz="5400" dirty="0" smtClean="0"/>
              <a:t>Т</a:t>
            </a:r>
            <a:r>
              <a:rPr lang="sr-Cyrl-RS" sz="5400" dirty="0" smtClean="0"/>
              <a:t>ЕОРИЈЕ УЧЕЊА </a:t>
            </a:r>
            <a:endParaRPr lang="en-US" sz="54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752600"/>
            <a:ext cx="7315200" cy="4343400"/>
          </a:xfrm>
        </p:spPr>
        <p:txBody>
          <a:bodyPr>
            <a:normAutofit fontScale="62500" lnSpcReduction="20000"/>
          </a:bodyPr>
          <a:lstStyle/>
          <a:p>
            <a:r>
              <a:rPr lang="sr-Cyrl-CS" b="1" dirty="0" smtClean="0"/>
              <a:t>Бихејвиористичке теорије</a:t>
            </a:r>
          </a:p>
          <a:p>
            <a:pPr lvl="1"/>
            <a:r>
              <a:rPr lang="sr-Cyrl-CS" b="1" i="1" dirty="0" smtClean="0"/>
              <a:t>Теорија додира </a:t>
            </a:r>
            <a:r>
              <a:rPr lang="sr-Cyrl-CS" b="1" dirty="0" smtClean="0"/>
              <a:t>(Павловљева) - </a:t>
            </a:r>
            <a:r>
              <a:rPr lang="sr-Cyrl-CS" dirty="0" smtClean="0"/>
              <a:t>битни су </a:t>
            </a:r>
            <a:r>
              <a:rPr lang="sr-Cyrl-CS" dirty="0"/>
              <a:t>закони </a:t>
            </a:r>
            <a:r>
              <a:rPr lang="sr-Cyrl-CS" dirty="0" smtClean="0"/>
              <a:t>асоцијације </a:t>
            </a:r>
            <a:r>
              <a:rPr lang="sr-Cyrl-CS" dirty="0"/>
              <a:t>две дражи (класично </a:t>
            </a:r>
            <a:r>
              <a:rPr lang="sr-Cyrl-CS" dirty="0" smtClean="0"/>
              <a:t>условљавање, </a:t>
            </a:r>
            <a:r>
              <a:rPr lang="sr-Cyrl-CS" b="1" i="1" dirty="0" smtClean="0"/>
              <a:t>С-С</a:t>
            </a:r>
            <a:r>
              <a:rPr lang="sr-Cyrl-CS" dirty="0" smtClean="0"/>
              <a:t>) </a:t>
            </a:r>
          </a:p>
          <a:p>
            <a:pPr lvl="1"/>
            <a:r>
              <a:rPr lang="sr-Cyrl-CS" b="1" i="1" dirty="0" smtClean="0"/>
              <a:t>Теорија поткрепљења </a:t>
            </a:r>
            <a:r>
              <a:rPr lang="sr-Cyrl-CS" b="1" dirty="0" smtClean="0"/>
              <a:t>(Скинерова): </a:t>
            </a:r>
            <a:r>
              <a:rPr lang="sr-Cyrl-CS" dirty="0" smtClean="0"/>
              <a:t>закони везе дражи </a:t>
            </a:r>
            <a:r>
              <a:rPr lang="sr-Cyrl-CS" dirty="0"/>
              <a:t>и одговора (инструментално </a:t>
            </a:r>
            <a:r>
              <a:rPr lang="sr-Cyrl-CS" dirty="0" smtClean="0"/>
              <a:t>учење, </a:t>
            </a:r>
            <a:r>
              <a:rPr lang="sr-Cyrl-CS" b="1" i="1" dirty="0" smtClean="0"/>
              <a:t>С-Р</a:t>
            </a:r>
            <a:r>
              <a:rPr lang="sr-Cyrl-CS" dirty="0" smtClean="0"/>
              <a:t>). Суштина учења је у постепеном јачању веза између дражи (</a:t>
            </a:r>
            <a:r>
              <a:rPr lang="sr-Cyrl-CS" b="1" i="1" dirty="0" smtClean="0"/>
              <a:t>С</a:t>
            </a:r>
            <a:r>
              <a:rPr lang="sr-Cyrl-CS" dirty="0" smtClean="0"/>
              <a:t>) и одговора (</a:t>
            </a:r>
            <a:r>
              <a:rPr lang="sr-Cyrl-CS" b="1" i="1" dirty="0" smtClean="0"/>
              <a:t>Р</a:t>
            </a:r>
            <a:r>
              <a:rPr lang="sr-Cyrl-CS" dirty="0" smtClean="0"/>
              <a:t>). </a:t>
            </a:r>
          </a:p>
          <a:p>
            <a:pPr lvl="1"/>
            <a:r>
              <a:rPr lang="sr-Cyrl-CS" dirty="0" smtClean="0"/>
              <a:t>По њима учење је искључиво модификовање понашања, поступно јачање </a:t>
            </a:r>
            <a:r>
              <a:rPr lang="sr-Cyrl-CS" b="1" i="1" dirty="0" smtClean="0"/>
              <a:t>С-С</a:t>
            </a:r>
            <a:r>
              <a:rPr lang="sr-Cyrl-CS" dirty="0" smtClean="0"/>
              <a:t> или </a:t>
            </a:r>
            <a:r>
              <a:rPr lang="sr-Cyrl-CS" b="1" i="1" dirty="0" smtClean="0"/>
              <a:t>С-Р</a:t>
            </a:r>
            <a:r>
              <a:rPr lang="sr-Cyrl-CS" dirty="0" smtClean="0"/>
              <a:t> веза, без учешћа когнитивних процеса.</a:t>
            </a:r>
          </a:p>
          <a:p>
            <a:r>
              <a:rPr lang="sr-Cyrl-CS" b="1" dirty="0" smtClean="0"/>
              <a:t>Когнитивистичке теорије, </a:t>
            </a:r>
            <a:r>
              <a:rPr lang="sr-Cyrl-CS" dirty="0" smtClean="0"/>
              <a:t>учење се састоји у сазнајној промени. Мењају се очекивања у погледу дражи (класично условљавање) схваћене као знак за долазећи догађај (</a:t>
            </a:r>
            <a:r>
              <a:rPr lang="sr-Cyrl-CS" i="1" dirty="0" smtClean="0"/>
              <a:t>звоно</a:t>
            </a:r>
            <a:r>
              <a:rPr lang="sr-Cyrl-CS" dirty="0" smtClean="0"/>
              <a:t> – знак за храну) или у погледу сврсисходности неке радње (инструментално учење, учење по моделу, учење увиђањем</a:t>
            </a:r>
            <a:r>
              <a:rPr lang="sr-Cyrl-CS" smtClean="0"/>
              <a:t>). </a:t>
            </a:r>
          </a:p>
          <a:p>
            <a:r>
              <a:rPr lang="sr-Cyrl-CS" smtClean="0"/>
              <a:t>За </a:t>
            </a:r>
            <a:r>
              <a:rPr lang="sr-Cyrl-CS" dirty="0" smtClean="0"/>
              <a:t>учење су битни </a:t>
            </a:r>
            <a:r>
              <a:rPr lang="sr-Cyrl-CS" i="1" dirty="0" smtClean="0"/>
              <a:t>когнитивни процеси</a:t>
            </a:r>
            <a:r>
              <a:rPr lang="sr-Cyrl-CS" dirty="0" smtClean="0"/>
              <a:t>, промене у разумевању стварности, које се могу али и не морају испољити у понашању (нпр. латентно учење, учење угледањем).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315200" cy="925497"/>
          </a:xfrm>
        </p:spPr>
        <p:txBody>
          <a:bodyPr/>
          <a:lstStyle/>
          <a:p>
            <a:pPr algn="ctr"/>
            <a:r>
              <a:rPr lang="sr-Cyrl-RS" dirty="0" smtClean="0"/>
              <a:t>ТРАНСФЕР У УЧЕЊУ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7315200" cy="4114800"/>
          </a:xfrm>
        </p:spPr>
        <p:txBody>
          <a:bodyPr>
            <a:normAutofit fontScale="77500" lnSpcReduction="20000"/>
          </a:bodyPr>
          <a:lstStyle/>
          <a:p>
            <a:r>
              <a:rPr lang="ru-RU" sz="3100" b="1" dirty="0" smtClean="0"/>
              <a:t>Трансфер</a:t>
            </a:r>
            <a:r>
              <a:rPr lang="ru-RU" dirty="0" smtClean="0"/>
              <a:t> </a:t>
            </a:r>
            <a:r>
              <a:rPr lang="ru-RU" sz="3100" dirty="0" smtClean="0"/>
              <a:t>је преношење дејства ранијег учења на доцније учење или на доцнију активност. По свом ефекту трансфер учења може бити позитиван или негативан.</a:t>
            </a:r>
          </a:p>
          <a:p>
            <a:r>
              <a:rPr lang="ru-RU" b="1" dirty="0" smtClean="0"/>
              <a:t>Позитиван трансфер </a:t>
            </a:r>
            <a:r>
              <a:rPr lang="ru-RU" sz="3100" dirty="0" smtClean="0"/>
              <a:t>је преношење дејства ранијег на касније учење, које га олакшава и чини успешнијим. </a:t>
            </a:r>
          </a:p>
          <a:p>
            <a:r>
              <a:rPr lang="ru-RU" b="1" dirty="0" smtClean="0"/>
              <a:t>Негативан трансфер </a:t>
            </a:r>
            <a:r>
              <a:rPr lang="ru-RU" sz="3100" dirty="0" smtClean="0"/>
              <a:t>је појава да раније учење омета и отежава оно касније. </a:t>
            </a:r>
          </a:p>
          <a:p>
            <a:r>
              <a:rPr lang="ru-RU" b="1" dirty="0" smtClean="0"/>
              <a:t>Теорије трансфера</a:t>
            </a:r>
          </a:p>
          <a:p>
            <a:pPr lvl="1"/>
            <a:r>
              <a:rPr lang="ru-RU" i="1" dirty="0" smtClean="0"/>
              <a:t>теорија формалне дисциплине </a:t>
            </a:r>
          </a:p>
          <a:p>
            <a:pPr lvl="1"/>
            <a:r>
              <a:rPr lang="ru-RU" i="1" dirty="0" smtClean="0"/>
              <a:t>теорија идентичних елемената</a:t>
            </a:r>
          </a:p>
          <a:p>
            <a:pPr lvl="1"/>
            <a:r>
              <a:rPr lang="sr-Cyrl-RS" i="1" dirty="0" smtClean="0"/>
              <a:t>теорија генерализације.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 smtClean="0"/>
              <a:t>ЧИНИОЦИ И МЕТОДИ   УСПЕШНОГ </a:t>
            </a:r>
            <a:r>
              <a:rPr lang="sr-Cyrl-RS" dirty="0"/>
              <a:t>УЧЕЊА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315200" cy="4572000"/>
          </a:xfrm>
        </p:spPr>
        <p:txBody>
          <a:bodyPr>
            <a:normAutofit fontScale="70000" lnSpcReduction="20000"/>
          </a:bodyPr>
          <a:lstStyle/>
          <a:p>
            <a:r>
              <a:rPr lang="sr-Cyrl-RS" b="1" dirty="0" smtClean="0"/>
              <a:t>Предуслови</a:t>
            </a:r>
            <a:r>
              <a:rPr lang="sr-Cyrl-RS" dirty="0" smtClean="0"/>
              <a:t> (</a:t>
            </a:r>
            <a:r>
              <a:rPr lang="sr-Cyrl-RS" i="1" dirty="0" smtClean="0"/>
              <a:t>стално место, устаљено време, радне навике, план рада, мотивација</a:t>
            </a:r>
            <a:r>
              <a:rPr lang="sr-Cyrl-RS" dirty="0" smtClean="0"/>
              <a:t>, посебно </a:t>
            </a:r>
            <a:r>
              <a:rPr lang="sr-Cyrl-RS" i="1" dirty="0" smtClean="0"/>
              <a:t>унутрашња</a:t>
            </a:r>
            <a:r>
              <a:rPr lang="sr-Cyrl-RS" dirty="0" smtClean="0"/>
              <a:t>).</a:t>
            </a:r>
          </a:p>
          <a:p>
            <a:r>
              <a:rPr lang="sr-Cyrl-RS" b="1" dirty="0" smtClean="0"/>
              <a:t>Методи и </a:t>
            </a:r>
            <a:r>
              <a:rPr lang="sr-Cyrl-RS" b="1" dirty="0"/>
              <a:t>т</a:t>
            </a:r>
            <a:r>
              <a:rPr lang="sr-Cyrl-RS" b="1" dirty="0" smtClean="0"/>
              <a:t>ехнике </a:t>
            </a:r>
            <a:r>
              <a:rPr lang="sr-Cyrl-RS" b="1" dirty="0"/>
              <a:t>успешног </a:t>
            </a:r>
            <a:r>
              <a:rPr lang="sr-Cyrl-RS" b="1" dirty="0" smtClean="0"/>
              <a:t>учења</a:t>
            </a:r>
          </a:p>
          <a:p>
            <a:pPr lvl="1"/>
            <a:r>
              <a:rPr lang="ru-RU" i="1" dirty="0"/>
              <a:t>Осмишљавање</a:t>
            </a:r>
            <a:r>
              <a:rPr lang="ru-RU" dirty="0"/>
              <a:t> је налажење смисла, разумевање </a:t>
            </a:r>
            <a:r>
              <a:rPr lang="ru-RU" dirty="0" smtClean="0"/>
              <a:t>целине</a:t>
            </a:r>
            <a:r>
              <a:rPr lang="en-US" dirty="0" smtClean="0"/>
              <a:t> </a:t>
            </a:r>
            <a:r>
              <a:rPr lang="sr-Cyrl-RS" dirty="0" smtClean="0"/>
              <a:t>(претходни преглед градива)</a:t>
            </a:r>
            <a:r>
              <a:rPr lang="ru-RU" dirty="0"/>
              <a:t>,</a:t>
            </a:r>
            <a:r>
              <a:rPr lang="ru-RU" dirty="0" smtClean="0"/>
              <a:t> логич­ке структуре и појмова </a:t>
            </a:r>
            <a:r>
              <a:rPr lang="ru-RU" dirty="0"/>
              <a:t>у задатом </a:t>
            </a:r>
            <a:r>
              <a:rPr lang="ru-RU" dirty="0" smtClean="0"/>
              <a:t>материјалу (успешно </a:t>
            </a:r>
            <a:r>
              <a:rPr lang="ru-RU" dirty="0"/>
              <a:t>учити значи пре свега </a:t>
            </a:r>
            <a:r>
              <a:rPr lang="ru-RU" i="1" dirty="0"/>
              <a:t>размишљати </a:t>
            </a:r>
            <a:r>
              <a:rPr lang="ru-RU" dirty="0"/>
              <a:t>и </a:t>
            </a:r>
            <a:r>
              <a:rPr lang="ru-RU" i="1" dirty="0"/>
              <a:t>разумети</a:t>
            </a:r>
            <a:r>
              <a:rPr lang="ru-RU" dirty="0"/>
              <a:t> оно што </a:t>
            </a:r>
            <a:r>
              <a:rPr lang="ru-RU" dirty="0" smtClean="0"/>
              <a:t>учимо). </a:t>
            </a:r>
          </a:p>
          <a:p>
            <a:pPr lvl="1"/>
            <a:r>
              <a:rPr lang="ru-RU" i="1" dirty="0"/>
              <a:t>Активно учење </a:t>
            </a:r>
            <a:r>
              <a:rPr lang="ru-RU" dirty="0"/>
              <a:t>тражи </a:t>
            </a:r>
            <a:r>
              <a:rPr lang="ru-RU" dirty="0" smtClean="0"/>
              <a:t>мисаони на­пор</a:t>
            </a:r>
            <a:r>
              <a:rPr lang="ru-RU" dirty="0"/>
              <a:t>, издвајање битног од небитног, активно и критичко трагање за </a:t>
            </a:r>
            <a:r>
              <a:rPr lang="ru-RU" dirty="0" smtClean="0"/>
              <a:t>одговором (учење је </a:t>
            </a:r>
            <a:r>
              <a:rPr lang="ru-RU" dirty="0"/>
              <a:t>решавање проблема, односно тражење ваљаних </a:t>
            </a:r>
            <a:r>
              <a:rPr lang="ru-RU" dirty="0" smtClean="0"/>
              <a:t>одговора). Повезано је са </a:t>
            </a:r>
            <a:r>
              <a:rPr lang="ru-RU" i="1" dirty="0" smtClean="0"/>
              <a:t>постављањем питања, преслишавањем, подвлачењем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i="1" dirty="0" smtClean="0"/>
              <a:t>прављењем резимеа</a:t>
            </a:r>
            <a:r>
              <a:rPr lang="ru-RU" dirty="0" smtClean="0"/>
              <a:t>. </a:t>
            </a:r>
            <a:endParaRPr lang="sr-Cyrl-RS" dirty="0" smtClean="0"/>
          </a:p>
          <a:p>
            <a:r>
              <a:rPr lang="sr-Cyrl-RS" b="1" dirty="0"/>
              <a:t>Технике</a:t>
            </a:r>
            <a:r>
              <a:rPr lang="sr-Cyrl-RS" dirty="0"/>
              <a:t> су: </a:t>
            </a:r>
            <a:endParaRPr lang="sr-Cyrl-RS" dirty="0" smtClean="0"/>
          </a:p>
          <a:p>
            <a:pPr lvl="2"/>
            <a:r>
              <a:rPr lang="ru-RU" sz="2600" i="1" dirty="0"/>
              <a:t>учење расподељено у </a:t>
            </a:r>
            <a:r>
              <a:rPr lang="ru-RU" sz="2600" i="1" dirty="0" smtClean="0"/>
              <a:t>времену</a:t>
            </a:r>
            <a:r>
              <a:rPr lang="ru-RU" sz="2600" dirty="0" smtClean="0"/>
              <a:t> (лакше се </a:t>
            </a:r>
            <a:r>
              <a:rPr lang="ru-RU" sz="2600" dirty="0"/>
              <a:t>учи и трајније памти ако се </a:t>
            </a:r>
            <a:r>
              <a:rPr lang="ru-RU" sz="2600" dirty="0" smtClean="0"/>
              <a:t>материјал, који </a:t>
            </a:r>
            <a:r>
              <a:rPr lang="ru-RU" sz="2600" dirty="0"/>
              <a:t>није </a:t>
            </a:r>
            <a:r>
              <a:rPr lang="ru-RU" sz="2600" dirty="0" smtClean="0"/>
              <a:t>логичан </a:t>
            </a:r>
            <a:r>
              <a:rPr lang="ru-RU" sz="2600" dirty="0"/>
              <a:t>нити </a:t>
            </a:r>
            <a:r>
              <a:rPr lang="ru-RU" sz="2600" dirty="0" smtClean="0"/>
              <a:t>занимљив, </a:t>
            </a:r>
            <a:r>
              <a:rPr lang="ru-RU" sz="2600" dirty="0"/>
              <a:t>учи из више пута него </a:t>
            </a:r>
            <a:r>
              <a:rPr lang="ru-RU" sz="2600" dirty="0" smtClean="0"/>
              <a:t>концентрисано.</a:t>
            </a:r>
          </a:p>
          <a:p>
            <a:pPr lvl="2"/>
            <a:r>
              <a:rPr lang="ru-RU" sz="2600" dirty="0" smtClean="0"/>
              <a:t>Учење прво у целини, па онда по деловима (посебно када је градиво сложено).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1344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7315200" cy="744538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sz="4800" dirty="0" smtClean="0"/>
              <a:t>У</a:t>
            </a:r>
            <a:r>
              <a:rPr lang="sr-Cyrl-RS" sz="4800" dirty="0" smtClean="0"/>
              <a:t>ЧЕЊЕ - ПОЈАМ</a:t>
            </a:r>
            <a:endParaRPr lang="en-US" sz="48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8800"/>
            <a:ext cx="7693025" cy="4343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sr-Cyrl-CS" sz="3200" b="1" dirty="0"/>
              <a:t>Појмовно одређење</a:t>
            </a:r>
            <a:r>
              <a:rPr lang="sr-Cyrl-CS" sz="3200" dirty="0"/>
              <a:t>: </a:t>
            </a:r>
            <a:r>
              <a:rPr lang="sr-Cyrl-CS" sz="3200" i="1" dirty="0" smtClean="0"/>
              <a:t>когнитивни</a:t>
            </a:r>
            <a:r>
              <a:rPr lang="sr-Cyrl-CS" sz="3200" dirty="0" smtClean="0"/>
              <a:t> </a:t>
            </a:r>
            <a:r>
              <a:rPr lang="sr-Cyrl-RS" sz="3200" i="1" dirty="0" smtClean="0"/>
              <a:t>процес стицања </a:t>
            </a:r>
            <a:r>
              <a:rPr lang="sr-Cyrl-CS" sz="3200" i="1" dirty="0" smtClean="0"/>
              <a:t>релативно трајних </a:t>
            </a:r>
            <a:r>
              <a:rPr lang="sr-Cyrl-CS" sz="3200" i="1" dirty="0"/>
              <a:t>промена понашања и доживљавања </a:t>
            </a:r>
            <a:r>
              <a:rPr lang="sr-Cyrl-CS" i="1" dirty="0" smtClean="0"/>
              <a:t>јединке</a:t>
            </a:r>
            <a:r>
              <a:rPr lang="sr-Cyrl-CS" sz="3200" i="1" dirty="0" smtClean="0"/>
              <a:t> </a:t>
            </a:r>
            <a:r>
              <a:rPr lang="sr-Cyrl-CS" sz="3200" i="1" dirty="0"/>
              <a:t>као последица </a:t>
            </a:r>
            <a:r>
              <a:rPr lang="sr-Cyrl-CS" sz="3200" i="1" dirty="0" smtClean="0"/>
              <a:t>личне активности </a:t>
            </a:r>
            <a:r>
              <a:rPr lang="sr-Cyrl-CS" sz="3200" i="1" dirty="0"/>
              <a:t>и </a:t>
            </a:r>
            <a:r>
              <a:rPr lang="sr-Cyrl-CS" i="1" dirty="0" smtClean="0"/>
              <a:t>искуства.</a:t>
            </a:r>
            <a:endParaRPr lang="sr-Cyrl-CS" sz="3200" i="1" dirty="0"/>
          </a:p>
          <a:p>
            <a:pPr>
              <a:lnSpc>
                <a:spcPct val="90000"/>
              </a:lnSpc>
            </a:pPr>
            <a:endParaRPr lang="sr-Cyrl-CS" sz="3200" dirty="0" smtClean="0"/>
          </a:p>
          <a:p>
            <a:pPr>
              <a:lnSpc>
                <a:spcPct val="90000"/>
              </a:lnSpc>
            </a:pPr>
            <a:r>
              <a:rPr lang="sr-Cyrl-CS" sz="3200" b="1" dirty="0" smtClean="0"/>
              <a:t>Шта се све </a:t>
            </a:r>
            <a:r>
              <a:rPr lang="sr-Cyrl-CS" sz="3200" b="1" dirty="0"/>
              <a:t>учи</a:t>
            </a:r>
            <a:r>
              <a:rPr lang="sr-Cyrl-CS" sz="3200" dirty="0"/>
              <a:t>: вербална градива, </a:t>
            </a:r>
            <a:r>
              <a:rPr lang="sr-Cyrl-CS" sz="3200" dirty="0" smtClean="0"/>
              <a:t>знања, вештине</a:t>
            </a:r>
            <a:r>
              <a:rPr lang="sr-Cyrl-CS" sz="3200" dirty="0"/>
              <a:t>, </a:t>
            </a:r>
            <a:r>
              <a:rPr lang="sr-Cyrl-CS" sz="3200" dirty="0" smtClean="0"/>
              <a:t>обрасци понашања, емоције</a:t>
            </a:r>
            <a:r>
              <a:rPr lang="sr-Cyrl-CS" sz="3200" dirty="0"/>
              <a:t>, мотиви, навике, </a:t>
            </a:r>
            <a:r>
              <a:rPr lang="sr-Cyrl-CS" sz="3200" dirty="0" smtClean="0"/>
              <a:t> ставови</a:t>
            </a:r>
            <a:r>
              <a:rPr lang="sr-Cyrl-CS" sz="3200" dirty="0"/>
              <a:t>, </a:t>
            </a:r>
            <a:r>
              <a:rPr lang="sr-Cyrl-CS" sz="3200" dirty="0" smtClean="0"/>
              <a:t>вредности, начин </a:t>
            </a:r>
            <a:r>
              <a:rPr lang="sr-Cyrl-CS" sz="3200" dirty="0"/>
              <a:t>задовољења потреба, особине личности, психопатолошка реаговања, итд. </a:t>
            </a:r>
            <a:endParaRPr lang="sr-Cyrl-CS" sz="3200" dirty="0" smtClean="0"/>
          </a:p>
          <a:p>
            <a:pPr>
              <a:lnSpc>
                <a:spcPct val="90000"/>
              </a:lnSpc>
            </a:pPr>
            <a:endParaRPr lang="sr-Cyrl-CS" sz="3200" dirty="0" smtClean="0"/>
          </a:p>
          <a:p>
            <a:pPr>
              <a:lnSpc>
                <a:spcPct val="90000"/>
              </a:lnSpc>
            </a:pPr>
            <a:r>
              <a:rPr lang="sr-Cyrl-CS" b="1" dirty="0" smtClean="0"/>
              <a:t>Функција учења</a:t>
            </a:r>
            <a:r>
              <a:rPr lang="sr-Cyrl-CS" dirty="0" smtClean="0"/>
              <a:t>: олакшава </a:t>
            </a:r>
            <a:r>
              <a:rPr lang="sr-Cyrl-CS" i="1" dirty="0" smtClean="0"/>
              <a:t>адаптацију </a:t>
            </a:r>
            <a:r>
              <a:rPr lang="sr-Cyrl-CS" dirty="0" smtClean="0"/>
              <a:t>природној и друштвеној средини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ЛАТЕНТНО </a:t>
            </a:r>
            <a:r>
              <a:rPr lang="sr-Cyrl-CS" sz="4400" dirty="0"/>
              <a:t>У</a:t>
            </a:r>
            <a:r>
              <a:rPr lang="sr-Cyrl-RS" sz="4400" dirty="0"/>
              <a:t>ЧЕЊЕ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Cyrl-RS" b="1" dirty="0" smtClean="0"/>
              <a:t>Латентно учење </a:t>
            </a:r>
            <a:r>
              <a:rPr lang="sr-Cyrl-RS" dirty="0" smtClean="0"/>
              <a:t>је скривено, неиспољено учење. Оно објашњава појаву неочекивано брзог напредовања у учењу после увођења награде за понашање које до тада није било награђивано.</a:t>
            </a:r>
          </a:p>
          <a:p>
            <a:endParaRPr lang="sr-Cyrl-RS" dirty="0" smtClean="0"/>
          </a:p>
          <a:p>
            <a:r>
              <a:rPr lang="sr-Cyrl-RS" b="1" dirty="0" smtClean="0"/>
              <a:t>Експеримент са две групе пацова</a:t>
            </a:r>
            <a:r>
              <a:rPr lang="sr-Cyrl-RS" dirty="0" smtClean="0"/>
              <a:t>. </a:t>
            </a:r>
            <a:r>
              <a:rPr lang="sr-Cyrl-RS" i="1" dirty="0" smtClean="0"/>
              <a:t>Експериментална група </a:t>
            </a:r>
            <a:r>
              <a:rPr lang="sr-Cyrl-RS" dirty="0" smtClean="0"/>
              <a:t>шета по лавиринту без награде четири дана и не показује напредак у учењу. Али када се уведе награда, они врло брзо, за два дана стижу </a:t>
            </a:r>
            <a:r>
              <a:rPr lang="sr-Cyrl-RS" i="1" dirty="0" smtClean="0"/>
              <a:t>контролну групу </a:t>
            </a:r>
            <a:r>
              <a:rPr lang="sr-Cyrl-RS" dirty="0" smtClean="0"/>
              <a:t>(награђивана од почетка) у познавању лавиринта!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80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CS" sz="5400" dirty="0"/>
              <a:t>Врсте учења</a:t>
            </a:r>
            <a:endParaRPr lang="en-US" sz="54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sr-Cyrl-CS" sz="2800" b="1" dirty="0"/>
              <a:t>Према </a:t>
            </a:r>
            <a:r>
              <a:rPr lang="sr-Cyrl-R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материјалу који се</a:t>
            </a:r>
            <a:r>
              <a:rPr lang="sr-Cyrl-C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учи</a:t>
            </a:r>
            <a:r>
              <a:rPr lang="sr-Cyrl-CS" sz="2800" b="1" dirty="0" smtClean="0"/>
              <a:t>: </a:t>
            </a:r>
            <a:endParaRPr lang="sr-Cyrl-CS" sz="2800" b="1" dirty="0"/>
          </a:p>
          <a:p>
            <a:r>
              <a:rPr lang="sr-Cyrl-CS" sz="2800" b="1" dirty="0"/>
              <a:t>вербално</a:t>
            </a:r>
          </a:p>
          <a:p>
            <a:r>
              <a:rPr lang="sr-Cyrl-CS" sz="2800" b="1" dirty="0" smtClean="0"/>
              <a:t>моторно</a:t>
            </a:r>
            <a:endParaRPr lang="en-US" sz="2800" b="1" dirty="0"/>
          </a:p>
          <a:p>
            <a:endParaRPr lang="sr-Cyrl-CS" b="1" dirty="0" smtClean="0"/>
          </a:p>
          <a:p>
            <a:r>
              <a:rPr lang="sr-Cyrl-CS" b="1" dirty="0" smtClean="0"/>
              <a:t>Према </a:t>
            </a:r>
            <a:r>
              <a:rPr lang="sr-Cyrl-C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учешћу намере у учењу</a:t>
            </a:r>
            <a:r>
              <a:rPr lang="sr-Cyrl-CS" b="1" dirty="0" smtClean="0"/>
              <a:t>:</a:t>
            </a:r>
          </a:p>
          <a:p>
            <a:r>
              <a:rPr lang="sr-Cyrl-CS" sz="2800" b="1" dirty="0" smtClean="0"/>
              <a:t>намерно </a:t>
            </a:r>
          </a:p>
          <a:p>
            <a:r>
              <a:rPr lang="sr-Cyrl-CS" b="1" dirty="0" smtClean="0"/>
              <a:t>ненамерно </a:t>
            </a:r>
            <a:endParaRPr lang="en-US" sz="2800" b="1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r-Cyrl-CS" sz="3200" b="1" dirty="0"/>
              <a:t>Према </a:t>
            </a:r>
            <a:r>
              <a:rPr lang="sr-Cyrl-CS" sz="3200" b="1" dirty="0">
                <a:solidFill>
                  <a:schemeClr val="accent2"/>
                </a:solidFill>
              </a:rPr>
              <a:t>механизму учења</a:t>
            </a:r>
            <a:r>
              <a:rPr lang="sr-Cyrl-CS" sz="3200" b="1" dirty="0"/>
              <a:t>: </a:t>
            </a:r>
            <a:endParaRPr lang="sr-Cyrl-RS" sz="3200" b="1" dirty="0"/>
          </a:p>
          <a:p>
            <a:r>
              <a:rPr lang="sr-Cyrl-CS" b="1" dirty="0"/>
              <a:t>класично условљавање</a:t>
            </a:r>
          </a:p>
          <a:p>
            <a:r>
              <a:rPr lang="sr-Cyrl-CS" b="1" dirty="0"/>
              <a:t>инструментално учење</a:t>
            </a:r>
          </a:p>
          <a:p>
            <a:r>
              <a:rPr lang="sr-Cyrl-CS" b="1" dirty="0"/>
              <a:t>учење увиђањем</a:t>
            </a:r>
            <a:r>
              <a:rPr lang="en-US" b="1" dirty="0"/>
              <a:t> </a:t>
            </a:r>
            <a:endParaRPr lang="sr-Cyrl-RS" b="1" dirty="0"/>
          </a:p>
          <a:p>
            <a:r>
              <a:rPr lang="sr-Cyrl-CS" b="1" dirty="0"/>
              <a:t>учење по моделу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nimBg="1"/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smtClean="0"/>
              <a:t>НАЈЈЕДНОСТАВНИЈЕ ВРСТЕ УЧЕЊА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dirty="0" smtClean="0"/>
              <a:t>ХАБИТУАЦИЈА</a:t>
            </a:r>
          </a:p>
          <a:p>
            <a:r>
              <a:rPr lang="sr-Cyrl-RS" dirty="0" smtClean="0"/>
              <a:t>Учење организма да све слабије реагује или да не реагује на дражи које су витално неважне и понављају се (звук аутомобила, кише итд.).</a:t>
            </a:r>
          </a:p>
          <a:p>
            <a:r>
              <a:rPr lang="sr-Cyrl-RS" dirty="0" smtClean="0"/>
              <a:t>Разликује се од </a:t>
            </a:r>
            <a:r>
              <a:rPr lang="sr-Cyrl-RS" i="1" dirty="0" smtClean="0"/>
              <a:t>чулне адаптације </a:t>
            </a:r>
            <a:r>
              <a:rPr lang="sr-Cyrl-RS" dirty="0" smtClean="0"/>
              <a:t>тиме што је код њега укључен и нервни систем и што има дужи ефекат.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dirty="0" smtClean="0"/>
              <a:t>СЕНЗИТИЗАЦИЈА</a:t>
            </a:r>
          </a:p>
          <a:p>
            <a:r>
              <a:rPr lang="ru-RU" dirty="0" smtClean="0"/>
              <a:t>Стечена појачана осетљивост организма услед понављања неких слабих, али по организам важних, опасних или привлачних дражи (пуцкетање ватре, шиштање змије).</a:t>
            </a:r>
          </a:p>
          <a:p>
            <a:r>
              <a:rPr lang="ru-RU" dirty="0" smtClean="0"/>
              <a:t>Оба ова облика учења су адаптивна, имају свој биолошки смисао.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315200" cy="1154097"/>
          </a:xfrm>
        </p:spPr>
        <p:txBody>
          <a:bodyPr/>
          <a:lstStyle/>
          <a:p>
            <a:pPr algn="ctr"/>
            <a:r>
              <a:rPr lang="sr-Cyrl-CS" sz="4800" dirty="0"/>
              <a:t>Учење условљавањем</a:t>
            </a:r>
            <a:endParaRPr lang="en-US" sz="48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693025" cy="3952875"/>
          </a:xfrm>
        </p:spPr>
        <p:txBody>
          <a:bodyPr>
            <a:noAutofit/>
          </a:bodyPr>
          <a:lstStyle/>
          <a:p>
            <a:r>
              <a:rPr lang="sr-Cyrl-CS" sz="1800" b="1" dirty="0" smtClean="0"/>
              <a:t>Открио га је крајем 19. в. руски физиолог </a:t>
            </a:r>
            <a:r>
              <a:rPr lang="sr-Cyrl-CS" sz="1800" b="1" dirty="0"/>
              <a:t> </a:t>
            </a:r>
            <a:r>
              <a:rPr lang="sr-Cyrl-CS" sz="1800" b="1" dirty="0" smtClean="0"/>
              <a:t>Иван Петрович Павлов који је експериментално проучавао процес варења код паса. </a:t>
            </a:r>
          </a:p>
          <a:p>
            <a:r>
              <a:rPr lang="sr-Cyrl-CS" sz="1800" b="1" i="1" dirty="0" smtClean="0"/>
              <a:t>Класично условљавање </a:t>
            </a:r>
            <a:r>
              <a:rPr lang="sr-Cyrl-CS" sz="1800" b="1" dirty="0" smtClean="0"/>
              <a:t>је </a:t>
            </a:r>
            <a:r>
              <a:rPr lang="sr-Cyrl-CS" sz="1800" b="1" dirty="0"/>
              <a:t>једноставан облик учења у коме после одређеног броја јављања </a:t>
            </a:r>
            <a:r>
              <a:rPr lang="sr-Cyrl-CS" sz="1800" b="1" dirty="0" smtClean="0"/>
              <a:t>природне, </a:t>
            </a:r>
            <a:r>
              <a:rPr lang="sr-Cyrl-CS" sz="1800" b="1" i="1" dirty="0" smtClean="0"/>
              <a:t>безусловне дражи </a:t>
            </a:r>
            <a:r>
              <a:rPr lang="sr-Cyrl-CS" sz="1800" b="1" dirty="0" smtClean="0"/>
              <a:t>(БД - хране у устима) </a:t>
            </a:r>
            <a:r>
              <a:rPr lang="sr-Cyrl-CS" sz="1800" b="1" dirty="0"/>
              <a:t>заједно са неком </a:t>
            </a:r>
            <a:r>
              <a:rPr lang="sr-Cyrl-CS" sz="1800" b="1" i="1" dirty="0"/>
              <a:t>неутралном </a:t>
            </a:r>
            <a:r>
              <a:rPr lang="sr-Cyrl-CS" sz="1800" b="1" i="1" dirty="0" smtClean="0"/>
              <a:t>дражи </a:t>
            </a:r>
            <a:r>
              <a:rPr lang="sr-Cyrl-CS" sz="1800" b="1" dirty="0" smtClean="0"/>
              <a:t>(НД - звук звона), организам, после више понављања,  учи</a:t>
            </a:r>
            <a:r>
              <a:rPr lang="en-US" sz="1800" b="1" dirty="0" smtClean="0"/>
              <a:t> </a:t>
            </a:r>
            <a:r>
              <a:rPr lang="sr-Cyrl-CS" sz="1800" b="1" dirty="0" smtClean="0"/>
              <a:t>да </a:t>
            </a:r>
            <a:r>
              <a:rPr lang="sr-Cyrl-CS" sz="1800" b="1" dirty="0"/>
              <a:t>и на саму неутралну </a:t>
            </a:r>
            <a:r>
              <a:rPr lang="sr-Cyrl-CS" sz="1800" b="1" dirty="0" smtClean="0"/>
              <a:t>драж, која сада постаје </a:t>
            </a:r>
            <a:r>
              <a:rPr lang="sr-Cyrl-CS" sz="1800" b="1" i="1" dirty="0" smtClean="0"/>
              <a:t>условна драж </a:t>
            </a:r>
            <a:r>
              <a:rPr lang="sr-Cyrl-CS" sz="1800" b="1" dirty="0" smtClean="0"/>
              <a:t>(УД) </a:t>
            </a:r>
            <a:r>
              <a:rPr lang="sr-Cyrl-CS" sz="1800" b="1" dirty="0"/>
              <a:t>реагује </a:t>
            </a:r>
            <a:r>
              <a:rPr lang="sr-Cyrl-CS" sz="1800" b="1" dirty="0" smtClean="0"/>
              <a:t>условном реакцијом (УР), као што је </a:t>
            </a:r>
            <a:r>
              <a:rPr lang="sr-Cyrl-CS" sz="1800" b="1" dirty="0"/>
              <a:t>раније реаговао </a:t>
            </a:r>
            <a:r>
              <a:rPr lang="sr-Cyrl-CS" sz="1800" b="1" dirty="0" smtClean="0"/>
              <a:t>на БД.  </a:t>
            </a:r>
          </a:p>
          <a:p>
            <a:endParaRPr lang="sr-Cyrl-CS" sz="1800" b="1" dirty="0" smtClean="0"/>
          </a:p>
          <a:p>
            <a:endParaRPr lang="sr-Cyrl-CS" sz="18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3" b="6272"/>
          <a:stretch/>
        </p:blipFill>
        <p:spPr bwMode="auto">
          <a:xfrm>
            <a:off x="3657600" y="3922059"/>
            <a:ext cx="4114800" cy="2474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46339"/>
            <a:ext cx="1736725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r-Cyrl-RS" sz="3600" dirty="0" smtClean="0"/>
              <a:t>ПОТРЕБНИ УСЛОВИ ДА БИ ДОШЛО ДО УЧЕЊА УСЛОВЉАВАЊЕМ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382000" cy="4526280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(</a:t>
            </a:r>
            <a:r>
              <a:rPr lang="ru-RU" sz="2400" dirty="0"/>
              <a:t>1) </a:t>
            </a:r>
            <a:r>
              <a:rPr lang="ru-RU" sz="2400" dirty="0" smtClean="0"/>
              <a:t>НД мора да </a:t>
            </a:r>
            <a:r>
              <a:rPr lang="ru-RU" sz="2400" dirty="0"/>
              <a:t>буде временски блиска БД (најбоље да јој мало претходи) </a:t>
            </a:r>
          </a:p>
          <a:p>
            <a:r>
              <a:rPr lang="ru-RU" sz="2400" dirty="0"/>
              <a:t>(2) </a:t>
            </a:r>
            <a:r>
              <a:rPr lang="ru-RU" sz="2400" dirty="0" smtClean="0"/>
              <a:t>Потребно је да се </a:t>
            </a:r>
            <a:r>
              <a:rPr lang="ru-RU" sz="2400" dirty="0"/>
              <a:t>ове две дражи излажу довољан број пута у временски блиским интервалима </a:t>
            </a:r>
          </a:p>
          <a:p>
            <a:r>
              <a:rPr lang="ru-RU" sz="2400" dirty="0"/>
              <a:t>(3) </a:t>
            </a:r>
            <a:r>
              <a:rPr lang="ru-RU" sz="2400" dirty="0" smtClean="0"/>
              <a:t>Случајне </a:t>
            </a:r>
            <a:r>
              <a:rPr lang="ru-RU" sz="2400" dirty="0"/>
              <a:t>дражи треба да буду сведене на минимум.</a:t>
            </a:r>
          </a:p>
          <a:p>
            <a:endParaRPr lang="ru-RU" sz="2400" i="1" dirty="0" smtClean="0"/>
          </a:p>
          <a:p>
            <a:r>
              <a:rPr lang="ru-RU" sz="2400" i="1" dirty="0" smtClean="0"/>
              <a:t>Класично </a:t>
            </a:r>
            <a:r>
              <a:rPr lang="ru-RU" sz="2400" i="1" dirty="0"/>
              <a:t>условљавање </a:t>
            </a:r>
            <a:r>
              <a:rPr lang="ru-RU" sz="2400" dirty="0"/>
              <a:t>своди се на повезивање (по временском додиру) </a:t>
            </a:r>
            <a:r>
              <a:rPr lang="ru-RU" sz="2400" dirty="0" smtClean="0"/>
              <a:t>неутралне (НД) </a:t>
            </a:r>
            <a:r>
              <a:rPr lang="ru-RU" sz="2400" dirty="0"/>
              <a:t>и безусловне </a:t>
            </a:r>
            <a:r>
              <a:rPr lang="ru-RU" sz="2400" dirty="0" smtClean="0"/>
              <a:t>дражи (БД), </a:t>
            </a:r>
            <a:r>
              <a:rPr lang="ru-RU" sz="2400" dirty="0"/>
              <a:t>што доводи до спонтаног стицања </a:t>
            </a:r>
            <a:r>
              <a:rPr lang="ru-RU" sz="2400" i="1" dirty="0"/>
              <a:t>условне реакције </a:t>
            </a:r>
            <a:r>
              <a:rPr lang="ru-RU" sz="2400" dirty="0" smtClean="0"/>
              <a:t>(УР) на условну (првобитно неутралну) драж (УД).</a:t>
            </a:r>
            <a:endParaRPr lang="ru-RU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46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315200" cy="1001697"/>
          </a:xfrm>
        </p:spPr>
        <p:txBody>
          <a:bodyPr>
            <a:normAutofit/>
          </a:bodyPr>
          <a:lstStyle/>
          <a:p>
            <a:pPr algn="ctr"/>
            <a:r>
              <a:rPr lang="sr-Cyrl-CS" sz="2800" dirty="0" smtClean="0"/>
              <a:t>ПАВЛОВЉЕВИ ЕКСПЕРИМЕНТИ СА УСЛОВЉАВАЊЕМ ПАСА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53000" y="2057400"/>
            <a:ext cx="3733800" cy="3595687"/>
          </a:xfrm>
        </p:spPr>
        <p:txBody>
          <a:bodyPr>
            <a:noAutofit/>
          </a:bodyPr>
          <a:lstStyle/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Да би прецизно мерио ову</a:t>
            </a:r>
          </a:p>
          <a:p>
            <a:pPr>
              <a:buNone/>
            </a:pPr>
            <a:r>
              <a:rPr lang="ru-RU" sz="1800" dirty="0" smtClean="0"/>
              <a:t>	реакцију саливације, Павлов је псу уградио једну цевчицу  (фистулу) која сакупља и мери количину излучене пљувачке. </a:t>
            </a: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596385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ru-RU" sz="1900" dirty="0" smtClean="0"/>
          </a:p>
          <a:p>
            <a:endParaRPr lang="ru-RU" sz="1900" dirty="0"/>
          </a:p>
          <a:p>
            <a:endParaRPr lang="ru-RU" sz="1900" dirty="0" smtClean="0"/>
          </a:p>
          <a:p>
            <a:endParaRPr lang="ru-RU" sz="1900" dirty="0"/>
          </a:p>
          <a:p>
            <a:r>
              <a:rPr lang="ru-RU" sz="1700" dirty="0" smtClean="0"/>
              <a:t>Павловљева процедура: Мало </a:t>
            </a:r>
            <a:r>
              <a:rPr lang="ru-RU" sz="1700" dirty="0"/>
              <a:t>пре него што би псу ставио у уста млевено месо, излагао му је је звучну драж. </a:t>
            </a:r>
            <a:endParaRPr lang="ru-RU" sz="1700" dirty="0" smtClean="0"/>
          </a:p>
          <a:p>
            <a:r>
              <a:rPr lang="ru-RU" sz="1700" dirty="0"/>
              <a:t>После извесног броја понављања ове две дражи заједно, пас би лучио пљувачку и на сам звук звона. </a:t>
            </a:r>
          </a:p>
          <a:p>
            <a:endParaRPr lang="ru-RU" sz="19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sz="4000" dirty="0"/>
              <a:t>   </a:t>
            </a:r>
            <a:br>
              <a:rPr lang="sr-Cyrl-CS" sz="4000" dirty="0"/>
            </a:br>
            <a:r>
              <a:rPr lang="sr-Cyrl-CS" sz="4000" dirty="0"/>
              <a:t>      </a:t>
            </a:r>
            <a:r>
              <a:rPr lang="sr-Cyrl-CS" sz="3100" dirty="0" smtClean="0"/>
              <a:t>КЛАСИЧНО УСЛОВЉАВАЊЕ:</a:t>
            </a:r>
            <a:r>
              <a:rPr lang="sr-Cyrl-CS" sz="3100" dirty="0"/>
              <a:t/>
            </a:r>
            <a:br>
              <a:rPr lang="sr-Cyrl-CS" sz="3100" dirty="0"/>
            </a:br>
            <a:r>
              <a:rPr lang="sr-Cyrl-CS" sz="3100" dirty="0"/>
              <a:t>           </a:t>
            </a:r>
            <a:r>
              <a:rPr lang="sr-Cyrl-CS" sz="3100" dirty="0" smtClean="0"/>
              <a:t>ОСНОВНИ ПОЈМОВИ</a:t>
            </a:r>
            <a:endParaRPr lang="en-US" sz="31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46873"/>
            <a:ext cx="7315200" cy="353952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sr-Cyrl-CS" sz="2400" b="1" dirty="0" smtClean="0"/>
              <a:t>Стицање – </a:t>
            </a:r>
            <a:r>
              <a:rPr lang="sr-Cyrl-CS" sz="2400" dirty="0" smtClean="0"/>
              <a:t>процес током кога НД постаје УД која изазива УР.</a:t>
            </a:r>
            <a:endParaRPr lang="sr-Cyrl-CS" sz="2400" b="1" dirty="0" smtClean="0"/>
          </a:p>
          <a:p>
            <a:pPr>
              <a:lnSpc>
                <a:spcPct val="90000"/>
              </a:lnSpc>
            </a:pPr>
            <a:r>
              <a:rPr lang="sr-Cyrl-CS" sz="2400" b="1" dirty="0" smtClean="0"/>
              <a:t>Гашење – </a:t>
            </a:r>
            <a:r>
              <a:rPr lang="sr-Cyrl-CS" sz="2400" dirty="0" smtClean="0"/>
              <a:t>појава да УР слаби и нестаје када се УД даје више пута без БД.</a:t>
            </a:r>
            <a:endParaRPr lang="sr-Cyrl-CS" sz="2400" b="1" dirty="0"/>
          </a:p>
          <a:p>
            <a:pPr>
              <a:lnSpc>
                <a:spcPct val="90000"/>
              </a:lnSpc>
            </a:pPr>
            <a:r>
              <a:rPr lang="sr-Cyrl-CS" sz="2400" b="1" dirty="0"/>
              <a:t>Генерализација: </a:t>
            </a:r>
            <a:endParaRPr lang="sr-Cyrl-CS" sz="2400" b="1" dirty="0" smtClean="0"/>
          </a:p>
          <a:p>
            <a:pPr lvl="5">
              <a:lnSpc>
                <a:spcPct val="90000"/>
              </a:lnSpc>
            </a:pPr>
            <a:r>
              <a:rPr lang="sr-Cyrl-CS" sz="2000" b="1" dirty="0" smtClean="0"/>
              <a:t>преношење условљене реакције (УР) и </a:t>
            </a:r>
            <a:r>
              <a:rPr lang="sr-Cyrl-CS" sz="2000" b="1" dirty="0"/>
              <a:t>на дражи сличне </a:t>
            </a:r>
            <a:r>
              <a:rPr lang="sr-Cyrl-CS" sz="2000" b="1" dirty="0" smtClean="0"/>
              <a:t>условној</a:t>
            </a:r>
            <a:endParaRPr lang="sr-Cyrl-CS" sz="2000" b="1" dirty="0"/>
          </a:p>
          <a:p>
            <a:pPr>
              <a:lnSpc>
                <a:spcPct val="90000"/>
              </a:lnSpc>
            </a:pPr>
            <a:r>
              <a:rPr lang="sr-Cyrl-CS" sz="2400" b="1" dirty="0" smtClean="0"/>
              <a:t>Дискриминација</a:t>
            </a:r>
            <a:r>
              <a:rPr lang="sr-Cyrl-CS" sz="2400" b="1" dirty="0"/>
              <a:t>: </a:t>
            </a:r>
          </a:p>
          <a:p>
            <a:pPr lvl="5">
              <a:lnSpc>
                <a:spcPct val="90000"/>
              </a:lnSpc>
            </a:pPr>
            <a:r>
              <a:rPr lang="sr-Cyrl-CS" sz="2000" b="1" dirty="0" smtClean="0"/>
              <a:t>Учење разлика међу дражима које су сличне  условној.</a:t>
            </a:r>
            <a:endParaRPr lang="sr-Cyrl-CS" sz="2000" b="1" dirty="0"/>
          </a:p>
          <a:p>
            <a:pPr>
              <a:lnSpc>
                <a:spcPct val="90000"/>
              </a:lnSpc>
            </a:pPr>
            <a:r>
              <a:rPr lang="sr-Cyrl-CS" sz="2400" b="1" dirty="0" smtClean="0"/>
              <a:t>Условљавање </a:t>
            </a:r>
            <a:r>
              <a:rPr lang="sr-Cyrl-CS" sz="2400" b="1" dirty="0"/>
              <a:t>вишег реда: </a:t>
            </a:r>
            <a:endParaRPr lang="sr-Cyrl-CS" sz="2400" b="1" dirty="0" smtClean="0"/>
          </a:p>
          <a:p>
            <a:pPr lvl="5">
              <a:lnSpc>
                <a:spcPct val="90000"/>
              </a:lnSpc>
            </a:pPr>
            <a:r>
              <a:rPr lang="sr-Cyrl-CS" sz="2000" b="1" dirty="0" smtClean="0"/>
              <a:t>условна драж (УД) </a:t>
            </a:r>
            <a:r>
              <a:rPr lang="sr-Cyrl-CS" sz="2000" b="1" dirty="0"/>
              <a:t>може да послужи за условљавање одговора на неку нову неутралну драж </a:t>
            </a:r>
            <a:r>
              <a:rPr lang="sr-Cyrl-CS" sz="2000" b="1" dirty="0" smtClean="0"/>
              <a:t>(НД), али </a:t>
            </a:r>
            <a:r>
              <a:rPr lang="sr-Cyrl-CS" sz="2000" b="1" dirty="0"/>
              <a:t>знатно спорије и </a:t>
            </a:r>
            <a:r>
              <a:rPr lang="sr-Cyrl-CS" sz="2000" b="1" dirty="0" smtClean="0"/>
              <a:t>краткотрајније.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3423</TotalTime>
  <Words>1496</Words>
  <Application>Microsoft Office PowerPoint</Application>
  <PresentationFormat>On-screen Show (4:3)</PresentationFormat>
  <Paragraphs>166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Foundry</vt:lpstr>
      <vt:lpstr>УЧЕЊЕ</vt:lpstr>
      <vt:lpstr>УЧЕЊЕ - ПОЈАМ</vt:lpstr>
      <vt:lpstr>ЛАТЕНТНО УЧЕЊЕ </vt:lpstr>
      <vt:lpstr>Врсте учења</vt:lpstr>
      <vt:lpstr>НАЈЈЕДНОСТАВНИЈЕ ВРСТЕ УЧЕЊА</vt:lpstr>
      <vt:lpstr>Учење условљавањем</vt:lpstr>
      <vt:lpstr>ПОТРЕБНИ УСЛОВИ ДА БИ ДОШЛО ДО УЧЕЊА УСЛОВЉАВАЊЕМ</vt:lpstr>
      <vt:lpstr>ПАВЛОВЉЕВИ ЕКСПЕРИМЕНТИ СА УСЛОВЉАВАЊЕМ ПАСА</vt:lpstr>
      <vt:lpstr>          КЛАСИЧНО УСЛОВЉАВАЊЕ:            ОСНОВНИ ПОЈМОВИ</vt:lpstr>
      <vt:lpstr>ЕМОЦИОНАЛНО УСЛОВЉАВАЊЕ</vt:lpstr>
      <vt:lpstr>ИНСТРУМЕНТАЛНО УЧЕЊЕ: Учење путем покушаја и погрешака </vt:lpstr>
      <vt:lpstr>ИНСТРУМЕНТАЛНО УЧЕЊЕ: Оперантно учење</vt:lpstr>
      <vt:lpstr>      УЧЕЊЕ УВИЂАЊЕМ</vt:lpstr>
      <vt:lpstr>УЧЕЊЕ ПО МОДЕЛУ (УГЛЕДАЊЕМ НА УЗОР)</vt:lpstr>
      <vt:lpstr>ТЕОРИЈЕ УЧЕЊА </vt:lpstr>
      <vt:lpstr>ТРАНСФЕР У УЧЕЊУ</vt:lpstr>
      <vt:lpstr>ЧИНИОЦИ И МЕТОДИ   УСПЕШНОГ УЧЕЊА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Општа психологија (наставак 2)</dc:title>
  <dc:creator>Master</dc:creator>
  <cp:lastModifiedBy>zarko</cp:lastModifiedBy>
  <cp:revision>214</cp:revision>
  <dcterms:created xsi:type="dcterms:W3CDTF">2010-06-07T08:42:14Z</dcterms:created>
  <dcterms:modified xsi:type="dcterms:W3CDTF">2014-11-25T06:30:03Z</dcterms:modified>
</cp:coreProperties>
</file>